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27"/>
  </p:notesMasterIdLst>
  <p:handoutMasterIdLst>
    <p:handoutMasterId r:id="rId28"/>
  </p:handoutMasterIdLst>
  <p:sldIdLst>
    <p:sldId id="372" r:id="rId2"/>
    <p:sldId id="373" r:id="rId3"/>
    <p:sldId id="288" r:id="rId4"/>
    <p:sldId id="332" r:id="rId5"/>
    <p:sldId id="287" r:id="rId6"/>
    <p:sldId id="290" r:id="rId7"/>
    <p:sldId id="285" r:id="rId8"/>
    <p:sldId id="333" r:id="rId9"/>
    <p:sldId id="334" r:id="rId10"/>
    <p:sldId id="379" r:id="rId11"/>
    <p:sldId id="382" r:id="rId12"/>
    <p:sldId id="336" r:id="rId13"/>
    <p:sldId id="380" r:id="rId14"/>
    <p:sldId id="381" r:id="rId15"/>
    <p:sldId id="384" r:id="rId16"/>
    <p:sldId id="386" r:id="rId17"/>
    <p:sldId id="387" r:id="rId18"/>
    <p:sldId id="388" r:id="rId19"/>
    <p:sldId id="389" r:id="rId20"/>
    <p:sldId id="390" r:id="rId21"/>
    <p:sldId id="392" r:id="rId22"/>
    <p:sldId id="393" r:id="rId23"/>
    <p:sldId id="394" r:id="rId24"/>
    <p:sldId id="374" r:id="rId25"/>
    <p:sldId id="397" r:id="rId26"/>
  </p:sldIdLst>
  <p:sldSz cx="9144000" cy="6858000" type="screen4x3"/>
  <p:notesSz cx="6934200" cy="939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0000FF"/>
    <a:srgbClr val="66FFFF"/>
    <a:srgbClr val="FF3399"/>
    <a:srgbClr val="FFFF66"/>
    <a:srgbClr val="3366FF"/>
    <a:srgbClr val="99FF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1" autoAdjust="0"/>
    <p:restoredTop sz="94801" autoAdjust="0"/>
  </p:normalViewPr>
  <p:slideViewPr>
    <p:cSldViewPr>
      <p:cViewPr varScale="1">
        <p:scale>
          <a:sx n="109" d="100"/>
          <a:sy n="109" d="100"/>
        </p:scale>
        <p:origin x="142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9F15F6-C505-4DBB-BD98-D940499048D9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5EA53220-6E8F-4506-85DF-65F9CCBF32EA}">
      <dgm:prSet phldrT="[Текст]" custT="1"/>
      <dgm:spPr/>
      <dgm:t>
        <a:bodyPr/>
        <a:lstStyle/>
        <a:p>
          <a:endParaRPr lang="ru-RU" sz="1400" dirty="0" smtClean="0">
            <a:solidFill>
              <a:srgbClr val="0000FF"/>
            </a:solidFill>
          </a:endParaRPr>
        </a:p>
        <a:p>
          <a:endParaRPr lang="ru-RU" sz="1400" dirty="0" smtClean="0">
            <a:solidFill>
              <a:srgbClr val="0000FF"/>
            </a:solidFill>
          </a:endParaRPr>
        </a:p>
        <a:p>
          <a:endParaRPr lang="ru-RU" sz="1200" b="1" dirty="0" smtClean="0">
            <a:solidFill>
              <a:srgbClr val="0000FF"/>
            </a:solidFill>
          </a:endParaRPr>
        </a:p>
        <a:p>
          <a:r>
            <a:rPr lang="ru-RU" sz="1200" b="1" dirty="0" smtClean="0">
              <a:solidFill>
                <a:srgbClr val="0000FF"/>
              </a:solidFill>
            </a:rPr>
            <a:t>Стремление к самопознанию, определение своего Я в организации</a:t>
          </a:r>
        </a:p>
        <a:p>
          <a:r>
            <a:rPr lang="ru-RU" sz="1200" b="1" dirty="0" smtClean="0">
              <a:solidFill>
                <a:srgbClr val="0000FF"/>
              </a:solidFill>
            </a:rPr>
            <a:t>(духовно-нравственные ценности) </a:t>
          </a:r>
        </a:p>
        <a:p>
          <a:r>
            <a:rPr lang="ru-RU" sz="1200" b="1" dirty="0" smtClean="0">
              <a:solidFill>
                <a:srgbClr val="0000FF"/>
              </a:solidFill>
            </a:rPr>
            <a:t>Владеть знанием и опытом социальных ролей: семьянин, владеть трудовыми навыками</a:t>
          </a:r>
        </a:p>
        <a:p>
          <a:r>
            <a:rPr lang="ru-RU" sz="1200" b="1" dirty="0" smtClean="0">
              <a:solidFill>
                <a:srgbClr val="0000FF"/>
              </a:solidFill>
            </a:rPr>
            <a:t>(семейные и трудовые ценности.). </a:t>
          </a:r>
        </a:p>
        <a:p>
          <a:r>
            <a:rPr lang="ru-RU" sz="1400" dirty="0" smtClean="0">
              <a:solidFill>
                <a:srgbClr val="0000FF"/>
              </a:solidFill>
            </a:rPr>
            <a:t>  </a:t>
          </a:r>
          <a:endParaRPr lang="ru-RU" sz="1400" dirty="0">
            <a:solidFill>
              <a:srgbClr val="0000FF"/>
            </a:solidFill>
          </a:endParaRPr>
        </a:p>
      </dgm:t>
    </dgm:pt>
    <dgm:pt modelId="{3149A43B-7296-43C3-A6C8-F369C5031455}" type="parTrans" cxnId="{6DB17C76-C1FF-44AD-9ADF-6DDC6E4108C5}">
      <dgm:prSet/>
      <dgm:spPr/>
      <dgm:t>
        <a:bodyPr/>
        <a:lstStyle/>
        <a:p>
          <a:endParaRPr lang="ru-RU"/>
        </a:p>
      </dgm:t>
    </dgm:pt>
    <dgm:pt modelId="{33E4D4CB-1D0F-4E77-8F71-4F705A53FD01}" type="sibTrans" cxnId="{6DB17C76-C1FF-44AD-9ADF-6DDC6E4108C5}">
      <dgm:prSet/>
      <dgm:spPr/>
      <dgm:t>
        <a:bodyPr/>
        <a:lstStyle/>
        <a:p>
          <a:endParaRPr lang="ru-RU"/>
        </a:p>
      </dgm:t>
    </dgm:pt>
    <dgm:pt modelId="{33F99D81-67BB-4360-8CB2-7790C47FC24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C000"/>
              </a:solidFill>
            </a:rPr>
            <a:t>Уважать и выполнять законы и традиции Государства, организации.</a:t>
          </a:r>
        </a:p>
        <a:p>
          <a:r>
            <a:rPr lang="ru-RU" sz="1400" b="1" dirty="0" smtClean="0">
              <a:solidFill>
                <a:srgbClr val="FFC000"/>
              </a:solidFill>
            </a:rPr>
            <a:t>(патриотическая деятельность)</a:t>
          </a:r>
        </a:p>
        <a:p>
          <a:r>
            <a:rPr lang="ru-RU" sz="1200" b="1" dirty="0" smtClean="0">
              <a:solidFill>
                <a:srgbClr val="FFC000"/>
              </a:solidFill>
            </a:rPr>
            <a:t>Иметь опыт экологической деятельности, беречь и любить природу.</a:t>
          </a:r>
        </a:p>
        <a:p>
          <a:r>
            <a:rPr lang="ru-RU" sz="1200" b="1" dirty="0" smtClean="0">
              <a:solidFill>
                <a:srgbClr val="FFC000"/>
              </a:solidFill>
            </a:rPr>
            <a:t>(экологические ценности</a:t>
          </a:r>
          <a:r>
            <a:rPr lang="ru-RU" sz="1200" dirty="0" smtClean="0">
              <a:solidFill>
                <a:srgbClr val="0070C0"/>
              </a:solidFill>
            </a:rPr>
            <a:t>)</a:t>
          </a:r>
          <a:endParaRPr lang="ru-RU" sz="1200" dirty="0">
            <a:solidFill>
              <a:srgbClr val="0070C0"/>
            </a:solidFill>
          </a:endParaRPr>
        </a:p>
      </dgm:t>
    </dgm:pt>
    <dgm:pt modelId="{F72F759B-80F8-44CA-A36B-8C8F184A0354}" type="parTrans" cxnId="{99B05035-2215-4077-9118-EB7F81061F2D}">
      <dgm:prSet/>
      <dgm:spPr/>
      <dgm:t>
        <a:bodyPr/>
        <a:lstStyle/>
        <a:p>
          <a:endParaRPr lang="ru-RU"/>
        </a:p>
      </dgm:t>
    </dgm:pt>
    <dgm:pt modelId="{59745F72-D198-4993-A944-E5B431D56CB7}" type="sibTrans" cxnId="{99B05035-2215-4077-9118-EB7F81061F2D}">
      <dgm:prSet/>
      <dgm:spPr/>
      <dgm:t>
        <a:bodyPr/>
        <a:lstStyle/>
        <a:p>
          <a:endParaRPr lang="ru-RU"/>
        </a:p>
      </dgm:t>
    </dgm:pt>
    <dgm:pt modelId="{81FCCDA1-9372-49EB-8B40-63482EAFB583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6600CC"/>
              </a:solidFill>
            </a:rPr>
            <a:t>Позитивно относиться к своему здоровью, уметь организовать свой досуг. </a:t>
          </a:r>
        </a:p>
        <a:p>
          <a:r>
            <a:rPr lang="ru-RU" sz="1400" b="1" dirty="0" smtClean="0">
              <a:solidFill>
                <a:srgbClr val="6600CC"/>
              </a:solidFill>
            </a:rPr>
            <a:t>(оздоровительная деятельность</a:t>
          </a:r>
          <a:r>
            <a:rPr lang="ru-RU" sz="1400" dirty="0" smtClean="0">
              <a:solidFill>
                <a:srgbClr val="0070C0"/>
              </a:solidFill>
            </a:rPr>
            <a:t>)</a:t>
          </a:r>
          <a:endParaRPr lang="ru-RU" sz="1400" dirty="0">
            <a:solidFill>
              <a:srgbClr val="0070C0"/>
            </a:solidFill>
          </a:endParaRPr>
        </a:p>
      </dgm:t>
    </dgm:pt>
    <dgm:pt modelId="{8BE63256-C57A-4635-ABF7-4E717A08A321}" type="parTrans" cxnId="{2BDC982E-0B1D-48AB-860E-D985D9A486D7}">
      <dgm:prSet/>
      <dgm:spPr/>
      <dgm:t>
        <a:bodyPr/>
        <a:lstStyle/>
        <a:p>
          <a:endParaRPr lang="ru-RU"/>
        </a:p>
      </dgm:t>
    </dgm:pt>
    <dgm:pt modelId="{090D053F-C30D-4272-B7E4-51CF8876306B}" type="sibTrans" cxnId="{2BDC982E-0B1D-48AB-860E-D985D9A486D7}">
      <dgm:prSet/>
      <dgm:spPr/>
      <dgm:t>
        <a:bodyPr/>
        <a:lstStyle/>
        <a:p>
          <a:endParaRPr lang="ru-RU"/>
        </a:p>
      </dgm:t>
    </dgm:pt>
    <dgm:pt modelId="{96D127FF-6F63-45F4-A042-B03BB2FC9B6B}" type="pres">
      <dgm:prSet presAssocID="{489F15F6-C505-4DBB-BD98-D940499048D9}" presName="Name0" presStyleCnt="0">
        <dgm:presLayoutVars>
          <dgm:dir/>
          <dgm:animLvl val="lvl"/>
          <dgm:resizeHandles val="exact"/>
        </dgm:presLayoutVars>
      </dgm:prSet>
      <dgm:spPr/>
    </dgm:pt>
    <dgm:pt modelId="{A92A32B8-BAD3-4EF6-9280-23968B407AF6}" type="pres">
      <dgm:prSet presAssocID="{489F15F6-C505-4DBB-BD98-D940499048D9}" presName="dummy" presStyleCnt="0"/>
      <dgm:spPr/>
    </dgm:pt>
    <dgm:pt modelId="{FD1B6620-8F9C-448C-A4B4-989543B5E7D2}" type="pres">
      <dgm:prSet presAssocID="{489F15F6-C505-4DBB-BD98-D940499048D9}" presName="linH" presStyleCnt="0"/>
      <dgm:spPr/>
    </dgm:pt>
    <dgm:pt modelId="{966B26E3-9B19-4862-8F7B-2ECA3DAAA2DE}" type="pres">
      <dgm:prSet presAssocID="{489F15F6-C505-4DBB-BD98-D940499048D9}" presName="padding1" presStyleCnt="0"/>
      <dgm:spPr/>
    </dgm:pt>
    <dgm:pt modelId="{634CB71E-AC0F-479F-9DFB-B6712BFC9D87}" type="pres">
      <dgm:prSet presAssocID="{5EA53220-6E8F-4506-85DF-65F9CCBF32EA}" presName="linV" presStyleCnt="0"/>
      <dgm:spPr/>
    </dgm:pt>
    <dgm:pt modelId="{D02E3A98-C496-46BE-9154-EEDAE06C1E99}" type="pres">
      <dgm:prSet presAssocID="{5EA53220-6E8F-4506-85DF-65F9CCBF32EA}" presName="spVertical1" presStyleCnt="0"/>
      <dgm:spPr/>
    </dgm:pt>
    <dgm:pt modelId="{B19AD9D5-F041-4B0B-94C5-31FDB6C06FC6}" type="pres">
      <dgm:prSet presAssocID="{5EA53220-6E8F-4506-85DF-65F9CCBF32EA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085C3-C4E9-4A6D-B585-6DAF2A2880A1}" type="pres">
      <dgm:prSet presAssocID="{5EA53220-6E8F-4506-85DF-65F9CCBF32EA}" presName="spVertical2" presStyleCnt="0"/>
      <dgm:spPr/>
    </dgm:pt>
    <dgm:pt modelId="{6742791A-A40B-49AE-BA9C-EFC8DDC10386}" type="pres">
      <dgm:prSet presAssocID="{5EA53220-6E8F-4506-85DF-65F9CCBF32EA}" presName="spVertical3" presStyleCnt="0"/>
      <dgm:spPr/>
    </dgm:pt>
    <dgm:pt modelId="{3F92BD98-9DA9-480C-912F-3A743202000E}" type="pres">
      <dgm:prSet presAssocID="{33E4D4CB-1D0F-4E77-8F71-4F705A53FD01}" presName="space" presStyleCnt="0"/>
      <dgm:spPr/>
    </dgm:pt>
    <dgm:pt modelId="{E658EEC0-9437-4083-B579-B5F6B45BDB47}" type="pres">
      <dgm:prSet presAssocID="{33F99D81-67BB-4360-8CB2-7790C47FC24C}" presName="linV" presStyleCnt="0"/>
      <dgm:spPr/>
    </dgm:pt>
    <dgm:pt modelId="{507223DE-226E-4262-858E-FFF40AA584EA}" type="pres">
      <dgm:prSet presAssocID="{33F99D81-67BB-4360-8CB2-7790C47FC24C}" presName="spVertical1" presStyleCnt="0"/>
      <dgm:spPr/>
    </dgm:pt>
    <dgm:pt modelId="{AD54E508-4520-45D3-B7D8-5302EBE165D9}" type="pres">
      <dgm:prSet presAssocID="{33F99D81-67BB-4360-8CB2-7790C47FC24C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BDCC20-9F7A-4CA6-B182-5F65269F675D}" type="pres">
      <dgm:prSet presAssocID="{33F99D81-67BB-4360-8CB2-7790C47FC24C}" presName="spVertical2" presStyleCnt="0"/>
      <dgm:spPr/>
    </dgm:pt>
    <dgm:pt modelId="{6745F41A-1398-4AF2-AD2E-120BC230F682}" type="pres">
      <dgm:prSet presAssocID="{33F99D81-67BB-4360-8CB2-7790C47FC24C}" presName="spVertical3" presStyleCnt="0"/>
      <dgm:spPr/>
    </dgm:pt>
    <dgm:pt modelId="{57E5BD7E-EE92-4CBE-9C7C-11B3446CCD0E}" type="pres">
      <dgm:prSet presAssocID="{59745F72-D198-4993-A944-E5B431D56CB7}" presName="space" presStyleCnt="0"/>
      <dgm:spPr/>
    </dgm:pt>
    <dgm:pt modelId="{878D8A00-B8C3-456F-BBD8-006A6A61E5B6}" type="pres">
      <dgm:prSet presAssocID="{81FCCDA1-9372-49EB-8B40-63482EAFB583}" presName="linV" presStyleCnt="0"/>
      <dgm:spPr/>
    </dgm:pt>
    <dgm:pt modelId="{D00226FF-E35E-4ECC-91F4-93F94C958A42}" type="pres">
      <dgm:prSet presAssocID="{81FCCDA1-9372-49EB-8B40-63482EAFB583}" presName="spVertical1" presStyleCnt="0"/>
      <dgm:spPr/>
    </dgm:pt>
    <dgm:pt modelId="{BA1AA28C-CA00-4563-8902-AA49BB5A29C6}" type="pres">
      <dgm:prSet presAssocID="{81FCCDA1-9372-49EB-8B40-63482EAFB583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1BB79-9817-41EF-B8EC-A940A5DB4F17}" type="pres">
      <dgm:prSet presAssocID="{81FCCDA1-9372-49EB-8B40-63482EAFB583}" presName="spVertical2" presStyleCnt="0"/>
      <dgm:spPr/>
    </dgm:pt>
    <dgm:pt modelId="{A5131B45-E366-4CC5-907D-4EC407FA31F7}" type="pres">
      <dgm:prSet presAssocID="{81FCCDA1-9372-49EB-8B40-63482EAFB583}" presName="spVertical3" presStyleCnt="0"/>
      <dgm:spPr/>
    </dgm:pt>
    <dgm:pt modelId="{67258E02-5604-4E0D-941A-2723538E0356}" type="pres">
      <dgm:prSet presAssocID="{489F15F6-C505-4DBB-BD98-D940499048D9}" presName="padding2" presStyleCnt="0"/>
      <dgm:spPr/>
    </dgm:pt>
    <dgm:pt modelId="{38D66380-B58D-4249-AEF4-66D3DBF51E3C}" type="pres">
      <dgm:prSet presAssocID="{489F15F6-C505-4DBB-BD98-D940499048D9}" presName="negArrow" presStyleCnt="0"/>
      <dgm:spPr/>
    </dgm:pt>
    <dgm:pt modelId="{F4C5B786-3C3E-41C6-AB6A-1DA0ED948F42}" type="pres">
      <dgm:prSet presAssocID="{489F15F6-C505-4DBB-BD98-D940499048D9}" presName="backgroundArrow" presStyleLbl="node1" presStyleIdx="0" presStyleCnt="1" custScaleY="102182"/>
      <dgm:spPr/>
    </dgm:pt>
  </dgm:ptLst>
  <dgm:cxnLst>
    <dgm:cxn modelId="{6DB17C76-C1FF-44AD-9ADF-6DDC6E4108C5}" srcId="{489F15F6-C505-4DBB-BD98-D940499048D9}" destId="{5EA53220-6E8F-4506-85DF-65F9CCBF32EA}" srcOrd="0" destOrd="0" parTransId="{3149A43B-7296-43C3-A6C8-F369C5031455}" sibTransId="{33E4D4CB-1D0F-4E77-8F71-4F705A53FD01}"/>
    <dgm:cxn modelId="{93F2F210-D278-47EC-91D5-19BF3677944D}" type="presOf" srcId="{33F99D81-67BB-4360-8CB2-7790C47FC24C}" destId="{AD54E508-4520-45D3-B7D8-5302EBE165D9}" srcOrd="0" destOrd="0" presId="urn:microsoft.com/office/officeart/2005/8/layout/hProcess3"/>
    <dgm:cxn modelId="{99B05035-2215-4077-9118-EB7F81061F2D}" srcId="{489F15F6-C505-4DBB-BD98-D940499048D9}" destId="{33F99D81-67BB-4360-8CB2-7790C47FC24C}" srcOrd="1" destOrd="0" parTransId="{F72F759B-80F8-44CA-A36B-8C8F184A0354}" sibTransId="{59745F72-D198-4993-A944-E5B431D56CB7}"/>
    <dgm:cxn modelId="{85FFD5E7-A741-4FEA-AF91-18249140D595}" type="presOf" srcId="{489F15F6-C505-4DBB-BD98-D940499048D9}" destId="{96D127FF-6F63-45F4-A042-B03BB2FC9B6B}" srcOrd="0" destOrd="0" presId="urn:microsoft.com/office/officeart/2005/8/layout/hProcess3"/>
    <dgm:cxn modelId="{2BDC982E-0B1D-48AB-860E-D985D9A486D7}" srcId="{489F15F6-C505-4DBB-BD98-D940499048D9}" destId="{81FCCDA1-9372-49EB-8B40-63482EAFB583}" srcOrd="2" destOrd="0" parTransId="{8BE63256-C57A-4635-ABF7-4E717A08A321}" sibTransId="{090D053F-C30D-4272-B7E4-51CF8876306B}"/>
    <dgm:cxn modelId="{93431E08-B566-48F0-8E5F-71574B7D3DD7}" type="presOf" srcId="{81FCCDA1-9372-49EB-8B40-63482EAFB583}" destId="{BA1AA28C-CA00-4563-8902-AA49BB5A29C6}" srcOrd="0" destOrd="0" presId="urn:microsoft.com/office/officeart/2005/8/layout/hProcess3"/>
    <dgm:cxn modelId="{688D5C0A-977A-4742-9282-39D3DB6CA282}" type="presOf" srcId="{5EA53220-6E8F-4506-85DF-65F9CCBF32EA}" destId="{B19AD9D5-F041-4B0B-94C5-31FDB6C06FC6}" srcOrd="0" destOrd="0" presId="urn:microsoft.com/office/officeart/2005/8/layout/hProcess3"/>
    <dgm:cxn modelId="{E2B415D2-71C1-4B6C-A006-E8B76B3C3903}" type="presParOf" srcId="{96D127FF-6F63-45F4-A042-B03BB2FC9B6B}" destId="{A92A32B8-BAD3-4EF6-9280-23968B407AF6}" srcOrd="0" destOrd="0" presId="urn:microsoft.com/office/officeart/2005/8/layout/hProcess3"/>
    <dgm:cxn modelId="{9AE33F9E-B71A-47DE-8550-D0E6DBC05D75}" type="presParOf" srcId="{96D127FF-6F63-45F4-A042-B03BB2FC9B6B}" destId="{FD1B6620-8F9C-448C-A4B4-989543B5E7D2}" srcOrd="1" destOrd="0" presId="urn:microsoft.com/office/officeart/2005/8/layout/hProcess3"/>
    <dgm:cxn modelId="{DE16BDC5-5BA2-45CF-AD2F-33F6B849AA15}" type="presParOf" srcId="{FD1B6620-8F9C-448C-A4B4-989543B5E7D2}" destId="{966B26E3-9B19-4862-8F7B-2ECA3DAAA2DE}" srcOrd="0" destOrd="0" presId="urn:microsoft.com/office/officeart/2005/8/layout/hProcess3"/>
    <dgm:cxn modelId="{D1575FA6-252F-4A89-8FB2-FF4F51D930C7}" type="presParOf" srcId="{FD1B6620-8F9C-448C-A4B4-989543B5E7D2}" destId="{634CB71E-AC0F-479F-9DFB-B6712BFC9D87}" srcOrd="1" destOrd="0" presId="urn:microsoft.com/office/officeart/2005/8/layout/hProcess3"/>
    <dgm:cxn modelId="{A5E55829-1D26-407F-8B7A-128AA2BE46C0}" type="presParOf" srcId="{634CB71E-AC0F-479F-9DFB-B6712BFC9D87}" destId="{D02E3A98-C496-46BE-9154-EEDAE06C1E99}" srcOrd="0" destOrd="0" presId="urn:microsoft.com/office/officeart/2005/8/layout/hProcess3"/>
    <dgm:cxn modelId="{024F5FE5-84B7-45AF-AC9D-A38C911F716B}" type="presParOf" srcId="{634CB71E-AC0F-479F-9DFB-B6712BFC9D87}" destId="{B19AD9D5-F041-4B0B-94C5-31FDB6C06FC6}" srcOrd="1" destOrd="0" presId="urn:microsoft.com/office/officeart/2005/8/layout/hProcess3"/>
    <dgm:cxn modelId="{0E7D1A7E-D69B-4FC4-B61D-11A7DB36306B}" type="presParOf" srcId="{634CB71E-AC0F-479F-9DFB-B6712BFC9D87}" destId="{A94085C3-C4E9-4A6D-B585-6DAF2A2880A1}" srcOrd="2" destOrd="0" presId="urn:microsoft.com/office/officeart/2005/8/layout/hProcess3"/>
    <dgm:cxn modelId="{F080A764-581E-43FD-80F1-C3BCA3159716}" type="presParOf" srcId="{634CB71E-AC0F-479F-9DFB-B6712BFC9D87}" destId="{6742791A-A40B-49AE-BA9C-EFC8DDC10386}" srcOrd="3" destOrd="0" presId="urn:microsoft.com/office/officeart/2005/8/layout/hProcess3"/>
    <dgm:cxn modelId="{F130892C-0E1D-48D1-9F88-760459F62BE6}" type="presParOf" srcId="{FD1B6620-8F9C-448C-A4B4-989543B5E7D2}" destId="{3F92BD98-9DA9-480C-912F-3A743202000E}" srcOrd="2" destOrd="0" presId="urn:microsoft.com/office/officeart/2005/8/layout/hProcess3"/>
    <dgm:cxn modelId="{20E9FA5E-D142-478F-B75C-678139D35F89}" type="presParOf" srcId="{FD1B6620-8F9C-448C-A4B4-989543B5E7D2}" destId="{E658EEC0-9437-4083-B579-B5F6B45BDB47}" srcOrd="3" destOrd="0" presId="urn:microsoft.com/office/officeart/2005/8/layout/hProcess3"/>
    <dgm:cxn modelId="{3CC2B184-C7D5-404F-92B4-457814A1732F}" type="presParOf" srcId="{E658EEC0-9437-4083-B579-B5F6B45BDB47}" destId="{507223DE-226E-4262-858E-FFF40AA584EA}" srcOrd="0" destOrd="0" presId="urn:microsoft.com/office/officeart/2005/8/layout/hProcess3"/>
    <dgm:cxn modelId="{F72DA231-DD14-4534-A90A-C22F3A16DAA6}" type="presParOf" srcId="{E658EEC0-9437-4083-B579-B5F6B45BDB47}" destId="{AD54E508-4520-45D3-B7D8-5302EBE165D9}" srcOrd="1" destOrd="0" presId="urn:microsoft.com/office/officeart/2005/8/layout/hProcess3"/>
    <dgm:cxn modelId="{FB3483ED-227C-420A-A5F5-B630BC204A17}" type="presParOf" srcId="{E658EEC0-9437-4083-B579-B5F6B45BDB47}" destId="{83BDCC20-9F7A-4CA6-B182-5F65269F675D}" srcOrd="2" destOrd="0" presId="urn:microsoft.com/office/officeart/2005/8/layout/hProcess3"/>
    <dgm:cxn modelId="{1C79FAFA-DAE5-4479-B22E-A11E8FFEB05F}" type="presParOf" srcId="{E658EEC0-9437-4083-B579-B5F6B45BDB47}" destId="{6745F41A-1398-4AF2-AD2E-120BC230F682}" srcOrd="3" destOrd="0" presId="urn:microsoft.com/office/officeart/2005/8/layout/hProcess3"/>
    <dgm:cxn modelId="{FC5D7757-5780-4DC0-ACC4-2302AD75B7EC}" type="presParOf" srcId="{FD1B6620-8F9C-448C-A4B4-989543B5E7D2}" destId="{57E5BD7E-EE92-4CBE-9C7C-11B3446CCD0E}" srcOrd="4" destOrd="0" presId="urn:microsoft.com/office/officeart/2005/8/layout/hProcess3"/>
    <dgm:cxn modelId="{0B9DED39-EA24-4909-A763-FF7F3CE4A31E}" type="presParOf" srcId="{FD1B6620-8F9C-448C-A4B4-989543B5E7D2}" destId="{878D8A00-B8C3-456F-BBD8-006A6A61E5B6}" srcOrd="5" destOrd="0" presId="urn:microsoft.com/office/officeart/2005/8/layout/hProcess3"/>
    <dgm:cxn modelId="{4F86CE6A-C45F-44CF-9A69-4FAD8460D7CF}" type="presParOf" srcId="{878D8A00-B8C3-456F-BBD8-006A6A61E5B6}" destId="{D00226FF-E35E-4ECC-91F4-93F94C958A42}" srcOrd="0" destOrd="0" presId="urn:microsoft.com/office/officeart/2005/8/layout/hProcess3"/>
    <dgm:cxn modelId="{8F6CCAA0-D1A7-4179-BCA3-A187D546B1A3}" type="presParOf" srcId="{878D8A00-B8C3-456F-BBD8-006A6A61E5B6}" destId="{BA1AA28C-CA00-4563-8902-AA49BB5A29C6}" srcOrd="1" destOrd="0" presId="urn:microsoft.com/office/officeart/2005/8/layout/hProcess3"/>
    <dgm:cxn modelId="{054ABA0D-90CC-4052-9E85-DD1917D4B1AA}" type="presParOf" srcId="{878D8A00-B8C3-456F-BBD8-006A6A61E5B6}" destId="{2461BB79-9817-41EF-B8EC-A940A5DB4F17}" srcOrd="2" destOrd="0" presId="urn:microsoft.com/office/officeart/2005/8/layout/hProcess3"/>
    <dgm:cxn modelId="{407436AE-8B84-488C-84D7-CF08192F6275}" type="presParOf" srcId="{878D8A00-B8C3-456F-BBD8-006A6A61E5B6}" destId="{A5131B45-E366-4CC5-907D-4EC407FA31F7}" srcOrd="3" destOrd="0" presId="urn:microsoft.com/office/officeart/2005/8/layout/hProcess3"/>
    <dgm:cxn modelId="{BB6703B0-24AE-41C5-8D5C-FB2E94234092}" type="presParOf" srcId="{FD1B6620-8F9C-448C-A4B4-989543B5E7D2}" destId="{67258E02-5604-4E0D-941A-2723538E0356}" srcOrd="6" destOrd="0" presId="urn:microsoft.com/office/officeart/2005/8/layout/hProcess3"/>
    <dgm:cxn modelId="{2DFCBEC7-7F85-427A-A887-0C4F28DDF5C0}" type="presParOf" srcId="{FD1B6620-8F9C-448C-A4B4-989543B5E7D2}" destId="{38D66380-B58D-4249-AEF4-66D3DBF51E3C}" srcOrd="7" destOrd="0" presId="urn:microsoft.com/office/officeart/2005/8/layout/hProcess3"/>
    <dgm:cxn modelId="{46E6445D-4FA5-4F77-B670-E2172DC79CDC}" type="presParOf" srcId="{FD1B6620-8F9C-448C-A4B4-989543B5E7D2}" destId="{F4C5B786-3C3E-41C6-AB6A-1DA0ED948F42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D04F0B-29B1-4E1E-B866-AE7989E5FBD7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5EE826-5CBE-4B71-99A8-D7286A2E1498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6600CC"/>
              </a:solidFill>
            </a:rPr>
            <a:t>Решаются,</a:t>
          </a:r>
          <a:r>
            <a:rPr lang="ru-RU" sz="2400" dirty="0" smtClean="0">
              <a:solidFill>
                <a:srgbClr val="FF0000"/>
              </a:solidFill>
            </a:rPr>
            <a:t>  </a:t>
          </a:r>
          <a:r>
            <a:rPr lang="ru-RU" sz="1900" dirty="0" smtClean="0">
              <a:solidFill>
                <a:srgbClr val="66FFFF"/>
              </a:solidFill>
            </a:rPr>
            <a:t>Когда МЫ вместе</a:t>
          </a:r>
          <a:endParaRPr lang="ru-RU" sz="1900" dirty="0">
            <a:solidFill>
              <a:srgbClr val="66FFFF"/>
            </a:solidFill>
          </a:endParaRPr>
        </a:p>
      </dgm:t>
    </dgm:pt>
    <dgm:pt modelId="{1F72C1DA-FED8-4294-96F8-1893845EB029}" type="parTrans" cxnId="{41E86FE0-1E59-4FEA-9844-97EFE26B04DC}">
      <dgm:prSet/>
      <dgm:spPr/>
      <dgm:t>
        <a:bodyPr/>
        <a:lstStyle/>
        <a:p>
          <a:endParaRPr lang="ru-RU"/>
        </a:p>
      </dgm:t>
    </dgm:pt>
    <dgm:pt modelId="{638573E7-9A61-4996-9347-9F90EA01F98A}" type="sibTrans" cxnId="{41E86FE0-1E59-4FEA-9844-97EFE26B04DC}">
      <dgm:prSet/>
      <dgm:spPr/>
      <dgm:t>
        <a:bodyPr/>
        <a:lstStyle/>
        <a:p>
          <a:endParaRPr lang="ru-RU"/>
        </a:p>
      </dgm:t>
    </dgm:pt>
    <dgm:pt modelId="{16F3ED62-7CB2-4571-9549-26520C59A727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</a:rPr>
            <a:t>Мы, взрослые должны ребенка направлять в нужное русло. Ребенок не должен потерять те духовные ценности, которые познал самолично, должен пронести их по всей жизни.</a:t>
          </a:r>
          <a:endParaRPr lang="ru-RU" sz="1400" b="1" dirty="0">
            <a:solidFill>
              <a:srgbClr val="FFFF00"/>
            </a:solidFill>
          </a:endParaRPr>
        </a:p>
      </dgm:t>
    </dgm:pt>
    <dgm:pt modelId="{77292498-797F-4264-BDBE-D4706E7F9B19}" type="parTrans" cxnId="{A54A4E49-DBD2-4236-A27F-F0EB54C10AD7}">
      <dgm:prSet/>
      <dgm:spPr/>
      <dgm:t>
        <a:bodyPr/>
        <a:lstStyle/>
        <a:p>
          <a:endParaRPr lang="ru-RU"/>
        </a:p>
      </dgm:t>
    </dgm:pt>
    <dgm:pt modelId="{DFD40F93-2263-4DAE-9CD0-95FAEB60A57E}" type="sibTrans" cxnId="{A54A4E49-DBD2-4236-A27F-F0EB54C10AD7}">
      <dgm:prSet/>
      <dgm:spPr/>
      <dgm:t>
        <a:bodyPr/>
        <a:lstStyle/>
        <a:p>
          <a:endParaRPr lang="ru-RU"/>
        </a:p>
      </dgm:t>
    </dgm:pt>
    <dgm:pt modelId="{63F51440-3E85-42A4-93DF-5329A84137B4}" type="pres">
      <dgm:prSet presAssocID="{3FD04F0B-29B1-4E1E-B866-AE7989E5FBD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248271-C59B-493D-A3ED-AC184560C969}" type="pres">
      <dgm:prSet presAssocID="{1D5EE826-5CBE-4B71-99A8-D7286A2E1498}" presName="arrow" presStyleLbl="node1" presStyleIdx="0" presStyleCnt="2" custScaleY="1000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45D8B4-2085-4820-9FBE-050387E73054}" type="pres">
      <dgm:prSet presAssocID="{16F3ED62-7CB2-4571-9549-26520C59A727}" presName="arrow" presStyleLbl="node1" presStyleIdx="1" presStyleCnt="2" custScaleY="100198" custRadScaleRad="70038" custRadScaleInc="12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E86FE0-1E59-4FEA-9844-97EFE26B04DC}" srcId="{3FD04F0B-29B1-4E1E-B866-AE7989E5FBD7}" destId="{1D5EE826-5CBE-4B71-99A8-D7286A2E1498}" srcOrd="0" destOrd="0" parTransId="{1F72C1DA-FED8-4294-96F8-1893845EB029}" sibTransId="{638573E7-9A61-4996-9347-9F90EA01F98A}"/>
    <dgm:cxn modelId="{425C0BC6-94E7-4814-910C-2CE8FEC3519F}" type="presOf" srcId="{1D5EE826-5CBE-4B71-99A8-D7286A2E1498}" destId="{85248271-C59B-493D-A3ED-AC184560C969}" srcOrd="0" destOrd="0" presId="urn:microsoft.com/office/officeart/2005/8/layout/arrow5"/>
    <dgm:cxn modelId="{52B7A16B-DFBD-4F24-9BDB-D50A8F68979E}" type="presOf" srcId="{3FD04F0B-29B1-4E1E-B866-AE7989E5FBD7}" destId="{63F51440-3E85-42A4-93DF-5329A84137B4}" srcOrd="0" destOrd="0" presId="urn:microsoft.com/office/officeart/2005/8/layout/arrow5"/>
    <dgm:cxn modelId="{8EA539DD-2F8E-4754-8F48-72EA05247B19}" type="presOf" srcId="{16F3ED62-7CB2-4571-9549-26520C59A727}" destId="{E745D8B4-2085-4820-9FBE-050387E73054}" srcOrd="0" destOrd="0" presId="urn:microsoft.com/office/officeart/2005/8/layout/arrow5"/>
    <dgm:cxn modelId="{A54A4E49-DBD2-4236-A27F-F0EB54C10AD7}" srcId="{3FD04F0B-29B1-4E1E-B866-AE7989E5FBD7}" destId="{16F3ED62-7CB2-4571-9549-26520C59A727}" srcOrd="1" destOrd="0" parTransId="{77292498-797F-4264-BDBE-D4706E7F9B19}" sibTransId="{DFD40F93-2263-4DAE-9CD0-95FAEB60A57E}"/>
    <dgm:cxn modelId="{39EB1152-8F2C-4648-9D7D-41896863159D}" type="presParOf" srcId="{63F51440-3E85-42A4-93DF-5329A84137B4}" destId="{85248271-C59B-493D-A3ED-AC184560C969}" srcOrd="0" destOrd="0" presId="urn:microsoft.com/office/officeart/2005/8/layout/arrow5"/>
    <dgm:cxn modelId="{C5BB1549-9602-4782-9498-1C801DBCFD26}" type="presParOf" srcId="{63F51440-3E85-42A4-93DF-5329A84137B4}" destId="{E745D8B4-2085-4820-9FBE-050387E7305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5B786-3C3E-41C6-AB6A-1DA0ED948F42}">
      <dsp:nvSpPr>
        <dsp:cNvPr id="0" name=""/>
        <dsp:cNvSpPr/>
      </dsp:nvSpPr>
      <dsp:spPr>
        <a:xfrm>
          <a:off x="0" y="165709"/>
          <a:ext cx="8229600" cy="4708546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1AA28C-CA00-4563-8902-AA49BB5A29C6}">
      <dsp:nvSpPr>
        <dsp:cNvPr id="0" name=""/>
        <dsp:cNvSpPr/>
      </dsp:nvSpPr>
      <dsp:spPr>
        <a:xfrm>
          <a:off x="5423579" y="1317709"/>
          <a:ext cx="1983060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6600CC"/>
              </a:solidFill>
            </a:rPr>
            <a:t>Позитивно относиться к своему здоровью, уметь организовать свой досуг.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6600CC"/>
              </a:solidFill>
            </a:rPr>
            <a:t>(оздоровительная деятельность</a:t>
          </a:r>
          <a:r>
            <a:rPr lang="ru-RU" sz="1400" kern="1200" dirty="0" smtClean="0">
              <a:solidFill>
                <a:srgbClr val="0070C0"/>
              </a:solidFill>
            </a:rPr>
            <a:t>)</a:t>
          </a:r>
          <a:endParaRPr lang="ru-RU" sz="1400" kern="1200" dirty="0">
            <a:solidFill>
              <a:srgbClr val="0070C0"/>
            </a:solidFill>
          </a:endParaRPr>
        </a:p>
      </dsp:txBody>
      <dsp:txXfrm>
        <a:off x="5423579" y="1317709"/>
        <a:ext cx="1983060" cy="2304000"/>
      </dsp:txXfrm>
    </dsp:sp>
    <dsp:sp modelId="{AD54E508-4520-45D3-B7D8-5302EBE165D9}">
      <dsp:nvSpPr>
        <dsp:cNvPr id="0" name=""/>
        <dsp:cNvSpPr/>
      </dsp:nvSpPr>
      <dsp:spPr>
        <a:xfrm>
          <a:off x="3043907" y="1317709"/>
          <a:ext cx="1983060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C000"/>
              </a:solidFill>
            </a:rPr>
            <a:t>Уважать и выполнять законы и традиции Государства, организации.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C000"/>
              </a:solidFill>
            </a:rPr>
            <a:t>(патриотическая деятельность)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C000"/>
              </a:solidFill>
            </a:rPr>
            <a:t>Иметь опыт экологической деятельности, беречь и любить природу.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C000"/>
              </a:solidFill>
            </a:rPr>
            <a:t>(экологические ценности</a:t>
          </a:r>
          <a:r>
            <a:rPr lang="ru-RU" sz="1200" kern="1200" dirty="0" smtClean="0">
              <a:solidFill>
                <a:srgbClr val="0070C0"/>
              </a:solidFill>
            </a:rPr>
            <a:t>)</a:t>
          </a:r>
          <a:endParaRPr lang="ru-RU" sz="1200" kern="1200" dirty="0">
            <a:solidFill>
              <a:srgbClr val="0070C0"/>
            </a:solidFill>
          </a:endParaRPr>
        </a:p>
      </dsp:txBody>
      <dsp:txXfrm>
        <a:off x="3043907" y="1317709"/>
        <a:ext cx="1983060" cy="2304000"/>
      </dsp:txXfrm>
    </dsp:sp>
    <dsp:sp modelId="{B19AD9D5-F041-4B0B-94C5-31FDB6C06FC6}">
      <dsp:nvSpPr>
        <dsp:cNvPr id="0" name=""/>
        <dsp:cNvSpPr/>
      </dsp:nvSpPr>
      <dsp:spPr>
        <a:xfrm>
          <a:off x="664234" y="1317709"/>
          <a:ext cx="1983060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solidFill>
              <a:srgbClr val="0000FF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solidFill>
              <a:srgbClr val="0000FF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>
            <a:solidFill>
              <a:srgbClr val="0000FF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FF"/>
              </a:solidFill>
            </a:rPr>
            <a:t>Стремление к самопознанию, определение своего Я в организации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FF"/>
              </a:solidFill>
            </a:rPr>
            <a:t>(духовно-нравственные ценности)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FF"/>
              </a:solidFill>
            </a:rPr>
            <a:t>Владеть знанием и опытом социальных ролей: семьянин, владеть трудовыми навыками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FF"/>
              </a:solidFill>
            </a:rPr>
            <a:t>(семейные и трудовые ценности.).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00FF"/>
              </a:solidFill>
            </a:rPr>
            <a:t>  </a:t>
          </a:r>
          <a:endParaRPr lang="ru-RU" sz="1400" kern="1200" dirty="0">
            <a:solidFill>
              <a:srgbClr val="0000FF"/>
            </a:solidFill>
          </a:endParaRPr>
        </a:p>
      </dsp:txBody>
      <dsp:txXfrm>
        <a:off x="664234" y="1317709"/>
        <a:ext cx="1983060" cy="2304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48271-C59B-493D-A3ED-AC184560C969}">
      <dsp:nvSpPr>
        <dsp:cNvPr id="0" name=""/>
        <dsp:cNvSpPr/>
      </dsp:nvSpPr>
      <dsp:spPr>
        <a:xfrm rot="16200000">
          <a:off x="1518" y="2476"/>
          <a:ext cx="3089136" cy="3091391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6600CC"/>
              </a:solidFill>
            </a:rPr>
            <a:t>Решаются,</a:t>
          </a:r>
          <a:r>
            <a:rPr lang="ru-RU" sz="2400" kern="1200" dirty="0" smtClean="0">
              <a:solidFill>
                <a:srgbClr val="FF0000"/>
              </a:solidFill>
            </a:rPr>
            <a:t>  </a:t>
          </a:r>
          <a:r>
            <a:rPr lang="ru-RU" sz="1900" kern="1200" dirty="0" smtClean="0">
              <a:solidFill>
                <a:srgbClr val="66FFFF"/>
              </a:solidFill>
            </a:rPr>
            <a:t>Когда МЫ вместе</a:t>
          </a:r>
          <a:endParaRPr lang="ru-RU" sz="1900" kern="1200" dirty="0">
            <a:solidFill>
              <a:srgbClr val="66FFFF"/>
            </a:solidFill>
          </a:endParaRPr>
        </a:p>
      </dsp:txBody>
      <dsp:txXfrm rot="5400000">
        <a:off x="391" y="775887"/>
        <a:ext cx="2550792" cy="1544568"/>
      </dsp:txXfrm>
    </dsp:sp>
    <dsp:sp modelId="{E745D8B4-2085-4820-9FBE-050387E73054}">
      <dsp:nvSpPr>
        <dsp:cNvPr id="0" name=""/>
        <dsp:cNvSpPr/>
      </dsp:nvSpPr>
      <dsp:spPr>
        <a:xfrm rot="5400000">
          <a:off x="3677032" y="4149"/>
          <a:ext cx="3089136" cy="309525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</a:rPr>
            <a:t>Мы, взрослые должны ребенка направлять в нужное русло. Ребенок не должен потерять те духовные ценности, которые познал самолично, должен пронести их по всей жизни.</a:t>
          </a:r>
          <a:endParaRPr lang="ru-RU" sz="1400" b="1" kern="1200" dirty="0">
            <a:solidFill>
              <a:srgbClr val="FFFF00"/>
            </a:solidFill>
          </a:endParaRPr>
        </a:p>
      </dsp:txBody>
      <dsp:txXfrm rot="-5400000">
        <a:off x="4214574" y="779491"/>
        <a:ext cx="2554653" cy="1544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5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400" y="8915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 smtClean="0"/>
            </a:lvl1pPr>
          </a:lstStyle>
          <a:p>
            <a:pPr>
              <a:defRPr/>
            </a:pPr>
            <a:fld id="{1BCF8934-9B67-4FA1-9A37-BFC0C7DAA5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079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79500" y="6858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95800"/>
            <a:ext cx="5105400" cy="4191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54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9154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smtClean="0"/>
            </a:lvl1pPr>
          </a:lstStyle>
          <a:p>
            <a:pPr>
              <a:defRPr/>
            </a:pPr>
            <a:fld id="{4EB857EB-D977-456C-B2DB-2C2F92B778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626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61963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23925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87475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49438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1EDEE3-987A-4E43-B6D0-1BE890BC83A0}" type="slidenum">
              <a:rPr lang="ru-RU"/>
              <a:pPr/>
              <a:t>1</a:t>
            </a:fld>
            <a:endParaRPr lang="ru-RU"/>
          </a:p>
        </p:txBody>
      </p:sp>
      <p:sp>
        <p:nvSpPr>
          <p:cNvPr id="2867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4D014E-3E9D-4728-B570-187DD20312AF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87834B-4B5D-4B8B-9444-AD44628590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77651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8AF292-5ED2-45B2-A265-C33DEBBCA3CD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BEC00C-8BD4-4E23-96D6-50DC4B0F88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13440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950904-C759-4A98-9E82-74B627849BFF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F7797B-0A54-47A0-B42D-57DDE8A7B3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54674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1447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C0E6B-8F18-4EB6-8FBA-6ADD9ED4043C}" type="datetime1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5D2B5-63DB-4379-8971-2F38C2535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E20620-85D6-425D-BC8D-AE26CB15BD4A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712C43-C6C2-481E-9250-EF2FB0F3CA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85697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002739-8D63-49A3-9371-B8171EA06FD5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5605A-D105-4816-A837-0AB56D9596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5182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8316C-2550-4218-9302-8C66F8C2DCA1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3A80E5-45F6-441B-BC4C-5FA9D68615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27430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B8268E-6730-4637-AF8E-677416BBF752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4CCA7C-9BDE-4359-A0DC-203D3A0914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38346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42F59E-C796-4041-9B98-B04121BA399A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D0D69-7910-415E-B670-902A09574C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43176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793F1-8547-47FE-8006-1520640AA460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43FBD-DB9C-4F08-BEA5-AA9AB63D00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18670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805DAE-75CC-4CA7-8650-DA9E9064E58C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19E53E-D4BE-461C-8E1B-397BE71AAC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82931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572336-858D-4404-BA81-90C132EF6666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1737C-4E2A-408F-9F48-5CB182750D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8004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DC8565-A3F8-41AB-8C2B-577896EFB054}" type="datetime1">
              <a:rPr lang="ru-RU" smtClean="0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66E9F9-CFD6-4320-84BE-3227AE1E36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8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</p:sldLayoutIdLst>
  <p:transition spd="slow">
    <p:wedg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57;&#1089;&#1099;&#1083;&#1082;&#1080;/&#1050;&#1091;&#1083;&#1100;&#1090;&#1091;&#1088;&#1085;&#1086;-&#1080;&#1089;&#1090;&#1086;&#1088;&#1080;&#1095;&#1077;&#1089;&#1082;&#1080;&#1077;%20&#1094;&#1077;&#1085;&#1085;&#1086;&#1089;&#1090;&#1080;.ppt" TargetMode="External"/><Relationship Id="rId2" Type="http://schemas.openxmlformats.org/officeDocument/2006/relationships/hyperlink" Target="&#1057;&#1089;&#1099;&#1083;&#1082;&#1080;/&#1054;&#1073;&#1097;&#1077;&#1095;&#1077;&#1083;&#1086;&#1074;&#1077;&#1095;&#1077;&#1089;&#1082;&#1080;&#1077;%20&#1094;&#1077;&#1085;&#1085;&#1086;&#1089;&#1090;&#1080;.ppt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&#1057;&#1089;&#1099;&#1083;&#1082;&#1080;/&#1051;&#1080;&#1095;&#1085;&#1099;&#1077;%20&#1094;&#1077;&#1085;&#1085;&#1086;&#1089;&#1090;&#1080;.ppt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4" b="21867"/>
          <a:stretch/>
        </p:blipFill>
        <p:spPr>
          <a:xfrm>
            <a:off x="1835696" y="2944198"/>
            <a:ext cx="5472608" cy="3600400"/>
          </a:xfrm>
          <a:prstGeom prst="rect">
            <a:avLst/>
          </a:prstGeom>
        </p:spPr>
      </p:pic>
      <p:sp>
        <p:nvSpPr>
          <p:cNvPr id="7170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79512" y="332656"/>
            <a:ext cx="8964488" cy="2808312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</a:t>
            </a:r>
          </a:p>
          <a:p>
            <a:pPr eaLnBrk="1" hangingPunct="1"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воспитательной  деятельности</a:t>
            </a:r>
          </a:p>
          <a:p>
            <a:pPr eaLnBrk="1" hangingPunct="1"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Большеелгинская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СОШ»</a:t>
            </a:r>
          </a:p>
          <a:p>
            <a:pPr>
              <a:lnSpc>
                <a:spcPct val="80000"/>
              </a:lnSpc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«Воспитательные траектории детских общественных организаций, объединений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личности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идея функционирования воспитательной системы школы- развитие личности обучающегося, его интересов и способностей, подготовка к творческому труду в различных сферах научной и практической деятельности. Поэтому весь воспитательный процесс направлен на максимальное раскрытие личностного потенциала ученика, мотивацию к самореализации и к личностным достижениям.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CC"/>
                </a:solidFill>
              </a:rPr>
              <a:t>Содержание, методы и формы</a:t>
            </a:r>
            <a:br>
              <a:rPr lang="ru-RU" b="1" dirty="0" smtClean="0">
                <a:solidFill>
                  <a:srgbClr val="0000CC"/>
                </a:solidFill>
              </a:rPr>
            </a:br>
            <a:r>
              <a:rPr lang="ru-RU" b="1" dirty="0" smtClean="0">
                <a:solidFill>
                  <a:srgbClr val="0000CC"/>
                </a:solidFill>
              </a:rPr>
              <a:t>работы с учащимися</a:t>
            </a:r>
            <a:endParaRPr lang="ru-RU" dirty="0"/>
          </a:p>
        </p:txBody>
      </p:sp>
      <p:pic>
        <p:nvPicPr>
          <p:cNvPr id="3074" name="Picture 2" descr="E:\ПРОФМАСТЕРСТВО педагога  2019г\ЛИЧНОСТЬ для през\личностный подход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458200" cy="1066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Oval 6"/>
          <p:cNvSpPr>
            <a:spLocks noChangeArrowheads="1"/>
          </p:cNvSpPr>
          <p:nvPr/>
        </p:nvSpPr>
        <p:spPr bwMode="auto">
          <a:xfrm>
            <a:off x="206828" y="1946730"/>
            <a:ext cx="3145971" cy="1710870"/>
          </a:xfrm>
          <a:prstGeom prst="ellipse">
            <a:avLst/>
          </a:prstGeom>
          <a:gradFill rotWithShape="1">
            <a:gsLst>
              <a:gs pos="0">
                <a:srgbClr val="FF8200"/>
              </a:gs>
              <a:gs pos="5000">
                <a:srgbClr val="FF0000"/>
              </a:gs>
              <a:gs pos="17500">
                <a:srgbClr val="BA0066"/>
              </a:gs>
              <a:gs pos="35001">
                <a:srgbClr val="66008F"/>
              </a:gs>
              <a:gs pos="50000">
                <a:srgbClr val="000082"/>
              </a:gs>
              <a:gs pos="64999">
                <a:srgbClr val="66008F"/>
              </a:gs>
              <a:gs pos="82500">
                <a:srgbClr val="BA0066"/>
              </a:gs>
              <a:gs pos="95000">
                <a:srgbClr val="FF0000"/>
              </a:gs>
              <a:gs pos="100000">
                <a:srgbClr val="FF82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Front">
              <a:rot lat="1500000" lon="20099998" rev="0"/>
            </a:camera>
            <a:lightRig rig="legacyFlat4" dir="t"/>
          </a:scene3d>
          <a:sp3d extrusionH="430200" prstMaterial="legacyMatte">
            <a:bevelT w="13500" h="13500" prst="angle"/>
            <a:bevelB w="13500" h="13500" prst="angle"/>
            <a:extrusionClr>
              <a:srgbClr val="000082"/>
            </a:extrusionClr>
          </a:sp3d>
        </p:spPr>
        <p:txBody>
          <a:bodyPr wrap="none" anchor="ctr">
            <a:flatTx/>
          </a:bodyPr>
          <a:lstStyle/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Воспитывать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положительные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отношения к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нормам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коллективной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Жизни.</a:t>
            </a:r>
          </a:p>
        </p:txBody>
      </p:sp>
      <p:sp>
        <p:nvSpPr>
          <p:cNvPr id="15365" name="Oval 7"/>
          <p:cNvSpPr>
            <a:spLocks noChangeArrowheads="1"/>
          </p:cNvSpPr>
          <p:nvPr/>
        </p:nvSpPr>
        <p:spPr bwMode="auto">
          <a:xfrm>
            <a:off x="152400" y="3770312"/>
            <a:ext cx="2743200" cy="1944687"/>
          </a:xfrm>
          <a:prstGeom prst="ellipse">
            <a:avLst/>
          </a:prstGeom>
          <a:gradFill rotWithShape="1">
            <a:gsLst>
              <a:gs pos="0">
                <a:srgbClr val="FF8200"/>
              </a:gs>
              <a:gs pos="5000">
                <a:srgbClr val="FF0000"/>
              </a:gs>
              <a:gs pos="17500">
                <a:srgbClr val="BA0066"/>
              </a:gs>
              <a:gs pos="35001">
                <a:srgbClr val="66008F"/>
              </a:gs>
              <a:gs pos="50000">
                <a:srgbClr val="000082"/>
              </a:gs>
              <a:gs pos="64999">
                <a:srgbClr val="66008F"/>
              </a:gs>
              <a:gs pos="82500">
                <a:srgbClr val="BA0066"/>
              </a:gs>
              <a:gs pos="95000">
                <a:srgbClr val="FF0000"/>
              </a:gs>
              <a:gs pos="100000">
                <a:srgbClr val="FF82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Front">
              <a:rot lat="20099998" lon="20099998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000082"/>
            </a:extrusionClr>
          </a:sp3d>
        </p:spPr>
        <p:txBody>
          <a:bodyPr wrap="none" anchor="ctr">
            <a:flatTx/>
          </a:bodyPr>
          <a:lstStyle/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Создать условия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Для осознания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учащимися своей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 индивидуальности.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15368" name="Oval 10"/>
          <p:cNvSpPr>
            <a:spLocks noChangeArrowheads="1"/>
          </p:cNvSpPr>
          <p:nvPr/>
        </p:nvSpPr>
        <p:spPr bwMode="auto">
          <a:xfrm>
            <a:off x="5905500" y="3902529"/>
            <a:ext cx="3048000" cy="1812470"/>
          </a:xfrm>
          <a:prstGeom prst="ellipse">
            <a:avLst/>
          </a:prstGeom>
          <a:gradFill rotWithShape="1">
            <a:gsLst>
              <a:gs pos="0">
                <a:srgbClr val="FF8200"/>
              </a:gs>
              <a:gs pos="5000">
                <a:srgbClr val="FF0000"/>
              </a:gs>
              <a:gs pos="17500">
                <a:srgbClr val="BA0066"/>
              </a:gs>
              <a:gs pos="35001">
                <a:srgbClr val="66008F"/>
              </a:gs>
              <a:gs pos="50000">
                <a:srgbClr val="000082"/>
              </a:gs>
              <a:gs pos="64999">
                <a:srgbClr val="66008F"/>
              </a:gs>
              <a:gs pos="82500">
                <a:srgbClr val="BA0066"/>
              </a:gs>
              <a:gs pos="95000">
                <a:srgbClr val="FF0000"/>
              </a:gs>
              <a:gs pos="100000">
                <a:srgbClr val="FF82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Front">
              <a:rot lat="20099998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000082"/>
            </a:extrusionClr>
          </a:sp3d>
        </p:spPr>
        <p:txBody>
          <a:bodyPr wrap="none" anchor="ctr">
            <a:flatTx/>
          </a:bodyPr>
          <a:lstStyle/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Содействие развитию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Ребенка.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15369" name="Oval 11"/>
          <p:cNvSpPr>
            <a:spLocks noChangeArrowheads="1"/>
          </p:cNvSpPr>
          <p:nvPr/>
        </p:nvSpPr>
        <p:spPr bwMode="auto">
          <a:xfrm>
            <a:off x="5867400" y="1885950"/>
            <a:ext cx="3080657" cy="1771650"/>
          </a:xfrm>
          <a:prstGeom prst="ellipse">
            <a:avLst/>
          </a:prstGeom>
          <a:gradFill rotWithShape="1">
            <a:gsLst>
              <a:gs pos="0">
                <a:srgbClr val="FF8200"/>
              </a:gs>
              <a:gs pos="5000">
                <a:srgbClr val="FF0000"/>
              </a:gs>
              <a:gs pos="17500">
                <a:srgbClr val="BA0066"/>
              </a:gs>
              <a:gs pos="35001">
                <a:srgbClr val="66008F"/>
              </a:gs>
              <a:gs pos="50000">
                <a:srgbClr val="000082"/>
              </a:gs>
              <a:gs pos="64999">
                <a:srgbClr val="66008F"/>
              </a:gs>
              <a:gs pos="82500">
                <a:srgbClr val="BA0066"/>
              </a:gs>
              <a:gs pos="95000">
                <a:srgbClr val="FF0000"/>
              </a:gs>
              <a:gs pos="100000">
                <a:srgbClr val="FF82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Front">
              <a:rot lat="1500000" lon="1500000" rev="0"/>
            </a:camera>
            <a:lightRig rig="legacyFlat2" dir="b"/>
          </a:scene3d>
          <a:sp3d extrusionH="430200" prstMaterial="legacyMatte">
            <a:bevelT w="13500" h="13500" prst="angle"/>
            <a:bevelB w="13500" h="13500" prst="angle"/>
            <a:extrusionClr>
              <a:srgbClr val="000082"/>
            </a:extrusionClr>
          </a:sp3d>
        </p:spPr>
        <p:txBody>
          <a:bodyPr wrap="none" anchor="ctr">
            <a:flatTx/>
          </a:bodyPr>
          <a:lstStyle/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Формировать умения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 проявлять себя в различных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 видах творчества.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15370" name="Oval 12"/>
          <p:cNvSpPr>
            <a:spLocks noChangeArrowheads="1"/>
          </p:cNvSpPr>
          <p:nvPr/>
        </p:nvSpPr>
        <p:spPr bwMode="auto">
          <a:xfrm>
            <a:off x="3109686" y="1066799"/>
            <a:ext cx="2833914" cy="1735365"/>
          </a:xfrm>
          <a:prstGeom prst="ellipse">
            <a:avLst/>
          </a:prstGeom>
          <a:gradFill rotWithShape="1">
            <a:gsLst>
              <a:gs pos="0">
                <a:srgbClr val="FF8200"/>
              </a:gs>
              <a:gs pos="5000">
                <a:srgbClr val="FF0000"/>
              </a:gs>
              <a:gs pos="17500">
                <a:srgbClr val="BA0066"/>
              </a:gs>
              <a:gs pos="35001">
                <a:srgbClr val="66008F"/>
              </a:gs>
              <a:gs pos="50000">
                <a:srgbClr val="000082"/>
              </a:gs>
              <a:gs pos="64999">
                <a:srgbClr val="66008F"/>
              </a:gs>
              <a:gs pos="82500">
                <a:srgbClr val="BA0066"/>
              </a:gs>
              <a:gs pos="95000">
                <a:srgbClr val="FF0000"/>
              </a:gs>
              <a:gs pos="100000">
                <a:srgbClr val="FF82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000082"/>
            </a:extrusionClr>
          </a:sp3d>
        </p:spPr>
        <p:txBody>
          <a:bodyPr wrap="none" anchor="ctr">
            <a:flatTx/>
          </a:bodyPr>
          <a:lstStyle/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Предоставить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Учащимся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 возможность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участвовать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в школьной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жизни.</a:t>
            </a:r>
          </a:p>
        </p:txBody>
      </p:sp>
      <p:sp>
        <p:nvSpPr>
          <p:cNvPr id="15371" name="Line 18"/>
          <p:cNvSpPr>
            <a:spLocks noChangeShapeType="1"/>
          </p:cNvSpPr>
          <p:nvPr/>
        </p:nvSpPr>
        <p:spPr bwMode="auto">
          <a:xfrm flipV="1">
            <a:off x="5943600" y="3142455"/>
            <a:ext cx="685800" cy="4389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72" name="Line 19"/>
          <p:cNvSpPr>
            <a:spLocks noChangeShapeType="1"/>
          </p:cNvSpPr>
          <p:nvPr/>
        </p:nvSpPr>
        <p:spPr bwMode="auto">
          <a:xfrm>
            <a:off x="4526643" y="2771775"/>
            <a:ext cx="0" cy="277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73" name="Line 20"/>
          <p:cNvSpPr>
            <a:spLocks noChangeShapeType="1"/>
          </p:cNvSpPr>
          <p:nvPr/>
        </p:nvSpPr>
        <p:spPr bwMode="auto">
          <a:xfrm>
            <a:off x="5943600" y="1885951"/>
            <a:ext cx="413657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74" name="Line 21"/>
          <p:cNvSpPr>
            <a:spLocks noChangeShapeType="1"/>
          </p:cNvSpPr>
          <p:nvPr/>
        </p:nvSpPr>
        <p:spPr bwMode="auto">
          <a:xfrm flipV="1">
            <a:off x="2859087" y="1885950"/>
            <a:ext cx="250599" cy="1369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75" name="Line 22"/>
          <p:cNvSpPr>
            <a:spLocks noChangeShapeType="1"/>
          </p:cNvSpPr>
          <p:nvPr/>
        </p:nvSpPr>
        <p:spPr bwMode="auto">
          <a:xfrm>
            <a:off x="1143000" y="3657600"/>
            <a:ext cx="0" cy="2034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76" name="Line 23"/>
          <p:cNvSpPr>
            <a:spLocks noChangeShapeType="1"/>
          </p:cNvSpPr>
          <p:nvPr/>
        </p:nvSpPr>
        <p:spPr bwMode="auto">
          <a:xfrm>
            <a:off x="1981199" y="4972050"/>
            <a:ext cx="85725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78" name="Line 25"/>
          <p:cNvSpPr>
            <a:spLocks noChangeShapeType="1"/>
          </p:cNvSpPr>
          <p:nvPr/>
        </p:nvSpPr>
        <p:spPr bwMode="auto">
          <a:xfrm flipV="1">
            <a:off x="6002224" y="5609769"/>
            <a:ext cx="436676" cy="1406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79" name="Line 26"/>
          <p:cNvSpPr>
            <a:spLocks noChangeShapeType="1"/>
          </p:cNvSpPr>
          <p:nvPr/>
        </p:nvSpPr>
        <p:spPr bwMode="auto">
          <a:xfrm flipV="1">
            <a:off x="8153400" y="3654425"/>
            <a:ext cx="0" cy="231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80" name="Line 27"/>
          <p:cNvSpPr>
            <a:spLocks noChangeShapeType="1"/>
          </p:cNvSpPr>
          <p:nvPr/>
        </p:nvSpPr>
        <p:spPr bwMode="auto">
          <a:xfrm>
            <a:off x="5996157" y="4419600"/>
            <a:ext cx="442743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81" name="Line 28"/>
          <p:cNvSpPr>
            <a:spLocks noChangeShapeType="1"/>
          </p:cNvSpPr>
          <p:nvPr/>
        </p:nvSpPr>
        <p:spPr bwMode="auto">
          <a:xfrm>
            <a:off x="4575742" y="4808764"/>
            <a:ext cx="0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83" name="Line 30"/>
          <p:cNvSpPr>
            <a:spLocks noChangeShapeType="1"/>
          </p:cNvSpPr>
          <p:nvPr/>
        </p:nvSpPr>
        <p:spPr bwMode="auto">
          <a:xfrm flipV="1">
            <a:off x="2517775" y="4345552"/>
            <a:ext cx="682625" cy="3026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84" name="Line 31"/>
          <p:cNvSpPr>
            <a:spLocks noChangeShapeType="1"/>
          </p:cNvSpPr>
          <p:nvPr/>
        </p:nvSpPr>
        <p:spPr bwMode="auto">
          <a:xfrm>
            <a:off x="2859087" y="3049587"/>
            <a:ext cx="569913" cy="306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6" name="Oval 12"/>
          <p:cNvSpPr>
            <a:spLocks noChangeArrowheads="1"/>
          </p:cNvSpPr>
          <p:nvPr/>
        </p:nvSpPr>
        <p:spPr bwMode="auto">
          <a:xfrm>
            <a:off x="2895600" y="5036457"/>
            <a:ext cx="3048000" cy="1638300"/>
          </a:xfrm>
          <a:prstGeom prst="ellipse">
            <a:avLst/>
          </a:prstGeom>
          <a:gradFill rotWithShape="1">
            <a:gsLst>
              <a:gs pos="0">
                <a:srgbClr val="FF8200"/>
              </a:gs>
              <a:gs pos="5000">
                <a:srgbClr val="FF0000"/>
              </a:gs>
              <a:gs pos="17500">
                <a:srgbClr val="BA0066"/>
              </a:gs>
              <a:gs pos="35001">
                <a:srgbClr val="66008F"/>
              </a:gs>
              <a:gs pos="50000">
                <a:srgbClr val="000082"/>
              </a:gs>
              <a:gs pos="64999">
                <a:srgbClr val="66008F"/>
              </a:gs>
              <a:gs pos="82500">
                <a:srgbClr val="BA0066"/>
              </a:gs>
              <a:gs pos="95000">
                <a:srgbClr val="FF0000"/>
              </a:gs>
              <a:gs pos="100000">
                <a:srgbClr val="FF82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000082"/>
            </a:extrusionClr>
          </a:sp3d>
        </p:spPr>
        <p:txBody>
          <a:bodyPr wrap="none" anchor="ctr">
            <a:flatTx/>
          </a:bodyPr>
          <a:lstStyle/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Повысить статус актива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в жизни школы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с целью распространения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лучших черт </a:t>
            </a:r>
          </a:p>
          <a:p>
            <a:pPr lvl="0"/>
            <a:r>
              <a:rPr lang="ru-RU" sz="1600" dirty="0" smtClean="0">
                <a:solidFill>
                  <a:srgbClr val="FFC000"/>
                </a:solidFill>
              </a:rPr>
              <a:t>коллективного творчества.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3109686" y="3089275"/>
            <a:ext cx="2932113" cy="1670050"/>
          </a:xfrm>
          <a:prstGeom prst="ellipse">
            <a:avLst/>
          </a:prstGeom>
          <a:gradFill rotWithShape="1">
            <a:gsLst>
              <a:gs pos="0">
                <a:srgbClr val="3366FF"/>
              </a:gs>
              <a:gs pos="50000">
                <a:srgbClr val="66FFFF"/>
              </a:gs>
              <a:gs pos="100000">
                <a:srgbClr val="3366FF"/>
              </a:gs>
            </a:gsLst>
            <a:lin ang="5400000" scaled="1"/>
          </a:gradFill>
          <a:ln w="31750">
            <a:solidFill>
              <a:srgbClr val="0000CC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самоуправление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47557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Принципы деятельности в самоуправлении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При этом в школе необходимо </a:t>
            </a:r>
            <a:r>
              <a:rPr lang="ru-RU" b="1" i="1" dirty="0" smtClean="0">
                <a:solidFill>
                  <a:srgbClr val="FF0000"/>
                </a:solidFill>
              </a:rPr>
              <a:t>создать школьный совет</a:t>
            </a:r>
            <a:r>
              <a:rPr lang="ru-RU" dirty="0" smtClean="0">
                <a:solidFill>
                  <a:srgbClr val="0000FF"/>
                </a:solidFill>
              </a:rPr>
              <a:t>, который бы разрешал многие проблемы школы, как маленькой частицы, в огромной воспитательной системе. Основные идеи серьезны и </a:t>
            </a:r>
            <a:r>
              <a:rPr lang="ru-RU" b="1" i="1" dirty="0" smtClean="0">
                <a:solidFill>
                  <a:srgbClr val="0000FF"/>
                </a:solidFill>
              </a:rPr>
              <a:t>цель</a:t>
            </a:r>
            <a:r>
              <a:rPr lang="ru-RU" dirty="0" smtClean="0">
                <a:solidFill>
                  <a:srgbClr val="0000FF"/>
                </a:solidFill>
              </a:rPr>
              <a:t>-развитие личности каждого взрослого и ребенка, осознание им своего «я, желание самосовершенствоваться, приобщаться пусть к малому, но управлению той частью образования, на которую мы можем воздействовать, той необъятной страны –  школой.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Структура школьного ученического самоуправления: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Школьный совет при Председателе </a:t>
            </a:r>
            <a:r>
              <a:rPr lang="ru-RU" dirty="0" smtClean="0">
                <a:solidFill>
                  <a:srgbClr val="FF0000"/>
                </a:solidFill>
              </a:rPr>
              <a:t>  - </a:t>
            </a:r>
            <a:r>
              <a:rPr lang="ru-RU" dirty="0" smtClean="0">
                <a:solidFill>
                  <a:srgbClr val="0000FF"/>
                </a:solidFill>
              </a:rPr>
              <a:t> незаменимое средство развития самоуправленческих начал, школьного процесса образования и воспитания. Создан в школе свой совет . В него входят представители (5-11 классов) от каждого  классного коллектива. Собирается 1 раз в месяц. В школьном  совете есть председатель его и заместитель.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Школьный совет-орган добровольного объединения учащихся. Решения, которые принимает совет при председателе. Обязательно доводятся до сведения всех учащихся на классных собраниях.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548680"/>
            <a:ext cx="6963617" cy="522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Содержание деятельности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1124745"/>
          <a:ext cx="7416824" cy="5544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8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Комиссии школьного ученического самоуправления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Содержание  деятельности.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1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Учебная</a:t>
                      </a:r>
                      <a:endParaRPr lang="ru-RU" sz="20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-Способствует  развитию  познавательной  деятельности учащихся.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-Обеспечивает  участие  в предметных  олимпиадах.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-Разрабатывает материал  к интеллектуальным конкурсам.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-Участвует в проверке дневников.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-Организует  помощь  отстающим по тем или иным учебным предметам.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-Участвует в организации предметных  недель в школе.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Культурно - массовая</a:t>
                      </a:r>
                      <a:endParaRPr lang="ru-RU" sz="20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-Отвечает за разработку планов проведения праздников, памятных дат, вечеров, дискотек.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-Проводит репетиции, отбор номеров к концертам.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-Отвечает за праздничное  оформление  школы.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-Принимает участие в жюри, проводимых конкурсов.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-Распространяет информацию о проведении экскурсий, выставок, спортивных мероприятий.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Дисциплины и порядка</a:t>
                      </a:r>
                      <a:endParaRPr lang="ru-RU" sz="20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-Контролирует исполнение  Единых требований для учащихся.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-Контролирует посещаемость учащимися учебных занятий.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4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Чистоты и уюта</a:t>
                      </a:r>
                      <a:endParaRPr lang="ru-RU" sz="20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-Осуществляет контроль над  дежурством по школе и  в классах вместе с дежурным  администратором и дежурным учителем.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-Контролирует соблюдение  чистоты и порядка на этажах.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04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Шефская</a:t>
                      </a:r>
                      <a:endParaRPr lang="ru-RU" sz="20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-Осуществляет помощь начальной школе.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Calibri"/>
                          <a:ea typeface="Calibri"/>
                          <a:cs typeface="Times New Roman"/>
                        </a:rPr>
                        <a:t>-Организует и проводит досуг  младших  школьников на переменах и во внеурочное время.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Ожидаемый результат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229600" cy="5039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</a:rPr>
              <a:t>Я В МОЕЙ ОРГАНИЗАЦИИ </a:t>
            </a:r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sz="2200" dirty="0" smtClean="0">
                <a:solidFill>
                  <a:srgbClr val="0000FF"/>
                </a:solidFill>
              </a:rPr>
              <a:t>Правила принимаются на общем собрании; активно действуют органы самоуправления  на принципах сменяемости, выборности</a:t>
            </a:r>
            <a:r>
              <a:rPr lang="ru-RU" dirty="0" smtClean="0">
                <a:solidFill>
                  <a:srgbClr val="0000FF"/>
                </a:solidFill>
              </a:rPr>
              <a:t>. 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5123" name="Picture 3" descr="E:\ПРОФМАСТЕРСТВО педагога  2019г\Брошюра на АКТИВ\P110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933056"/>
            <a:ext cx="3397291" cy="2547752"/>
          </a:xfrm>
          <a:prstGeom prst="rect">
            <a:avLst/>
          </a:prstGeom>
          <a:noFill/>
        </p:spPr>
      </p:pic>
      <p:pic>
        <p:nvPicPr>
          <p:cNvPr id="5125" name="Picture 5" descr="E:\ПРОФМАСТЕРСТВО педагога  2019г\Брошюра на АКТИВ\P926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3812" y="1556791"/>
            <a:ext cx="3432364" cy="2574501"/>
          </a:xfrm>
          <a:prstGeom prst="rect">
            <a:avLst/>
          </a:prstGeom>
          <a:noFill/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/>
          <a:stretch/>
        </p:blipFill>
        <p:spPr>
          <a:xfrm>
            <a:off x="3733724" y="3966447"/>
            <a:ext cx="4919803" cy="2598026"/>
          </a:xfr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Проблемы: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- Успешное разрешение конфликтов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-Умение выполнять различные роли в организации.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- Создание коллектива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- Согласование своих интересов с интересами других.</a:t>
            </a:r>
          </a:p>
          <a:p>
            <a:pPr>
              <a:buNone/>
            </a:pPr>
            <a:endParaRPr lang="ru-RU" sz="2000" dirty="0" smtClean="0">
              <a:solidFill>
                <a:srgbClr val="C00000"/>
              </a:solidFill>
            </a:endParaRPr>
          </a:p>
          <a:p>
            <a:endParaRPr lang="ru-RU" sz="2000" dirty="0" smtClean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3356992"/>
          <a:ext cx="7416824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Выводы: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 descr="E:\ПРОФМАСТЕРСТВО педагога  2019г\ЛИЧНОСТЬ для през\4 лич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7902001" cy="50786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57166"/>
            <a:ext cx="81439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«</a:t>
            </a:r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Воспитать человека – </a:t>
            </a:r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значит </a:t>
            </a:r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помочь ему найти цель»</a:t>
            </a:r>
            <a:endParaRPr lang="ru-RU" sz="4800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71472" y="2492896"/>
            <a:ext cx="7816952" cy="425388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Wingdings" pitchFamily="2" charset="2"/>
              <a:buNone/>
            </a:pPr>
            <a:r>
              <a:rPr kumimoji="0" lang="ru-RU" sz="4400" b="1" i="1" dirty="0" smtClean="0"/>
              <a:t>                </a:t>
            </a: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</a:pPr>
            <a:r>
              <a:rPr kumimoji="0"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Воспитательная деятельность школы –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</a:pPr>
            <a:r>
              <a:rPr kumimoji="0"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None/>
            </a:pPr>
            <a:r>
              <a:rPr kumimoji="0" lang="ru-RU" sz="4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это   совокупность    деловых отношений, способствующих   развитию    человека   и   школы,   освоению   и   развитию   всеми   работниками  школы  ее  ценностей, </a:t>
            </a:r>
            <a:r>
              <a:rPr kumimoji="0"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открывает возможности проявить свои личностные способности, найти интересное дело.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</a:pPr>
            <a:endParaRPr kumimoji="0" lang="ru-RU" sz="4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None/>
            </a:pPr>
            <a:endParaRPr kumimoji="0" lang="ru-RU" sz="4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None/>
            </a:pPr>
            <a:endParaRPr kumimoji="0" lang="ru-RU" sz="4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Ожидаемые результаты воспитательной системы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340768"/>
            <a:ext cx="8147248" cy="511256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-Выявление лидеров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- Овладение учащимися навыков организаторской работы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-Формирование культуры деловых отношений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-Развитие навыков публичных выступлений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-Формирование и умение решать возникающие проблемы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- Самораскрытие личности школьника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Умение планировать собственную деятельность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- Активное участие в организации жизнедеятельности школы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- Осознание учащимися своих прав и обязанностей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58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Активное участие в школьной жизни: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9" y="780292"/>
            <a:ext cx="4249138" cy="3678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59"/>
          <a:stretch/>
        </p:blipFill>
        <p:spPr>
          <a:xfrm>
            <a:off x="4411238" y="875074"/>
            <a:ext cx="4283968" cy="2780521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6" t="18169"/>
          <a:stretch/>
        </p:blipFill>
        <p:spPr>
          <a:xfrm>
            <a:off x="4105970" y="3417439"/>
            <a:ext cx="4650927" cy="32636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9" y="4171673"/>
            <a:ext cx="4448787" cy="2509394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Выявление лидеров…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194" name="Picture 2" descr="E:\ПРОФМАСТЕРСТВО педагога  2019г\Брошюра на АКТИВ\Брошюра детско-юношеской орг. РАДУГА\Гузел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800"/>
            <a:ext cx="5340014" cy="3558619"/>
          </a:xfrm>
          <a:prstGeom prst="rect">
            <a:avLst/>
          </a:prstGeom>
          <a:noFill/>
        </p:spPr>
      </p:pic>
      <p:pic>
        <p:nvPicPr>
          <p:cNvPr id="5" name="Picture 2" descr="C:\Users\Шагиева\Desktop\2016-2017 уч. год Бут.Л.М\фотографии и сценар. мероприятия\5.10\PA050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508104" y="1340768"/>
            <a:ext cx="3203848" cy="2402327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1" t="14950" r="18781" b="39793"/>
          <a:stretch/>
        </p:blipFill>
        <p:spPr>
          <a:xfrm>
            <a:off x="3599892" y="3932444"/>
            <a:ext cx="5148572" cy="27200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Самоуправление работает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04" y="3912522"/>
            <a:ext cx="3707904" cy="27809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91"/>
          <a:stretch/>
        </p:blipFill>
        <p:spPr>
          <a:xfrm>
            <a:off x="5428691" y="1099873"/>
            <a:ext cx="2808312" cy="278092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28"/>
          <a:stretch/>
        </p:blipFill>
        <p:spPr>
          <a:xfrm>
            <a:off x="574004" y="1191634"/>
            <a:ext cx="4732983" cy="259740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990" y="3816026"/>
            <a:ext cx="3837013" cy="287776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0"/>
            <a:ext cx="8429684" cy="85723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6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ВЫВОДЫ</a:t>
            </a:r>
            <a:r>
              <a:rPr lang="ru-RU" sz="6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6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6600" dirty="0" smtClean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857232"/>
            <a:ext cx="8715436" cy="5786478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сегодняшний день мы твердо говорим, что в школе сложилась воспитательная система, что позволяет говорить о наличии в школе: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- упорядоченности жизни школьного коллектива;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- взаимосвязи учебной и внеурочной воспитательной работы;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- единого коллектива педагогов, учеников и родителей, как коллектива единомышленников;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-  педагогической концепции , лежащей в основе всей работы 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-  атмосферы доброжелательности и искренности, терпимого и бережного отношения друг к другу;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- эмоциональной насыщенности жизни коллектива, мажора, игры, юмора;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 воплощения конечного результата воспитательной работы – выпускников, умеющих адаптироваться к современным условиям.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50" b="8651"/>
          <a:stretch/>
        </p:blipFill>
        <p:spPr>
          <a:xfrm>
            <a:off x="1331640" y="4005064"/>
            <a:ext cx="6336196" cy="269443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лллл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25" y="260648"/>
            <a:ext cx="8359626" cy="61206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692696"/>
            <a:ext cx="8208912" cy="5638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Цель воспитательной системы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buFont typeface="Wingdings" pitchFamily="2" charset="2"/>
              <a:buNone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Создание оптимальных условий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для           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формирования социально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зрелой           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личности, ориентированной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          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гуманистические ценности в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выборе           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решений, готовой  к самореализации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          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различных сферах  жизнедеятельности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условиях постоянно меняющегося мира</a:t>
            </a:r>
          </a:p>
          <a:p>
            <a:pPr eaLnBrk="1" hangingPunct="1">
              <a:buFont typeface="Wingdings" pitchFamily="2" charset="2"/>
              <a:buNone/>
            </a:pPr>
            <a:endParaRPr lang="ru-RU" b="1" dirty="0" smtClean="0">
              <a:solidFill>
                <a:srgbClr val="66FFCC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ru-RU" b="1" dirty="0" smtClean="0">
              <a:solidFill>
                <a:srgbClr val="66FFCC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483241" y="1268760"/>
            <a:ext cx="8686800" cy="5261153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становление и развитие творческой личности;</a:t>
            </a:r>
          </a:p>
          <a:p>
            <a:pPr marL="0" indent="0" eaLnBrk="1" hangingPunct="1"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создание образовательной среды, способствующей воспитанию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социально-адаптированной 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личности;</a:t>
            </a:r>
          </a:p>
          <a:p>
            <a:pPr marL="0" indent="0" eaLnBrk="1" hangingPunct="1"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создание условий для самореализации личности учащегося и подготовки к будущей жизни в обществе;</a:t>
            </a:r>
          </a:p>
          <a:p>
            <a:pPr marL="0" indent="0" eaLnBrk="1" hangingPunct="1"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воспитание гражданина - патриота своей страны.</a:t>
            </a:r>
          </a:p>
          <a:p>
            <a:pPr eaLnBrk="1" hangingPunct="1"/>
            <a:endPara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WordArt 4"/>
          <p:cNvSpPr>
            <a:spLocks noChangeArrowheads="1" noChangeShapeType="1" noTextEdit="1"/>
          </p:cNvSpPr>
          <p:nvPr/>
        </p:nvSpPr>
        <p:spPr bwMode="auto">
          <a:xfrm>
            <a:off x="1219200" y="381000"/>
            <a:ext cx="7086600" cy="1295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8432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endParaRPr lang="ru-RU" sz="3600" kern="10" dirty="0" smtClean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6184" y="398057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Основные задачи: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Воспитательная система является гуманистической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Она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ориентирована: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28800"/>
            <a:ext cx="8534400" cy="48768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41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  </a:t>
            </a:r>
            <a:r>
              <a:rPr lang="ru-RU" sz="4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личность ребёнка, на развитие его способностей, задатков, индивидуальности;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41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4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  на подготовку его к жизни среди людей, взаимодействию с ними;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41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4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   на самопознание и самовоспитание ребёнка;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41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41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  </a:t>
            </a:r>
            <a:r>
              <a:rPr lang="ru-RU" sz="4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создание в школе обстановки социальной защищённости, взаимодействия, взаимопонимания, творческого содружества. </a:t>
            </a:r>
          </a:p>
          <a:p>
            <a:pPr eaLnBrk="1" hangingPunct="1">
              <a:lnSpc>
                <a:spcPct val="80000"/>
              </a:lnSpc>
            </a:pPr>
            <a:endParaRPr lang="ru-RU" sz="2800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686800" cy="14478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000" b="1" dirty="0" smtClean="0">
                <a:solidFill>
                  <a:srgbClr val="0000CC"/>
                </a:solidFill>
              </a:rPr>
              <a:t>Основные ценности и идеи, которые легли в основу воспитания:</a:t>
            </a:r>
            <a:r>
              <a:rPr lang="ru-RU" sz="4000" dirty="0" smtClean="0"/>
              <a:t> </a:t>
            </a:r>
          </a:p>
        </p:txBody>
      </p:sp>
      <p:grpSp>
        <p:nvGrpSpPr>
          <p:cNvPr id="2" name="Organization Chart 7"/>
          <p:cNvGrpSpPr>
            <a:grpSpLocks/>
          </p:cNvGrpSpPr>
          <p:nvPr/>
        </p:nvGrpSpPr>
        <p:grpSpPr bwMode="auto">
          <a:xfrm>
            <a:off x="160338" y="1905000"/>
            <a:ext cx="8526462" cy="4789488"/>
            <a:chOff x="2913" y="1200"/>
            <a:chExt cx="1440" cy="1584"/>
          </a:xfrm>
        </p:grpSpPr>
        <p:cxnSp>
          <p:nvCxnSpPr>
            <p:cNvPr id="1028" name="_s1028"/>
            <p:cNvCxnSpPr>
              <a:cxnSpLocks noChangeShapeType="1"/>
              <a:stCxn id="6" idx="1"/>
              <a:endCxn id="3" idx="2"/>
            </p:cNvCxnSpPr>
            <p:nvPr/>
          </p:nvCxnSpPr>
          <p:spPr bwMode="auto">
            <a:xfrm rot="10800000">
              <a:off x="3345" y="1493"/>
              <a:ext cx="142" cy="1147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5" idx="1"/>
              <a:endCxn id="3" idx="2"/>
            </p:cNvCxnSpPr>
            <p:nvPr/>
          </p:nvCxnSpPr>
          <p:spPr bwMode="auto">
            <a:xfrm rot="10800000">
              <a:off x="3345" y="1493"/>
              <a:ext cx="142" cy="715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0" name="_s1030"/>
            <p:cNvCxnSpPr>
              <a:cxnSpLocks noChangeShapeType="1"/>
              <a:stCxn id="4" idx="1"/>
              <a:endCxn id="3" idx="2"/>
            </p:cNvCxnSpPr>
            <p:nvPr/>
          </p:nvCxnSpPr>
          <p:spPr bwMode="auto">
            <a:xfrm rot="10800000">
              <a:off x="3345" y="1493"/>
              <a:ext cx="142" cy="28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31"/>
            <p:cNvSpPr>
              <a:spLocks noChangeArrowheads="1"/>
            </p:cNvSpPr>
            <p:nvPr/>
          </p:nvSpPr>
          <p:spPr bwMode="auto">
            <a:xfrm>
              <a:off x="2913" y="1200"/>
              <a:ext cx="864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5E9EFF"/>
                </a:gs>
                <a:gs pos="20000">
                  <a:srgbClr val="85C2FF"/>
                </a:gs>
                <a:gs pos="35000">
                  <a:srgbClr val="C4D6EB"/>
                </a:gs>
                <a:gs pos="50000">
                  <a:srgbClr val="FFEBFA"/>
                </a:gs>
                <a:gs pos="65000">
                  <a:srgbClr val="C4D6EB"/>
                </a:gs>
                <a:gs pos="80001">
                  <a:srgbClr val="85C2FF"/>
                </a:gs>
                <a:gs pos="100000">
                  <a:srgbClr val="5E9EFF"/>
                </a:gs>
              </a:gsLst>
              <a:lin ang="5400000" scaled="1"/>
            </a:gradFill>
            <a:ln w="31750">
              <a:solidFill>
                <a:srgbClr val="0000CC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ru-RU" sz="3200" b="1" i="0" u="none" strike="noStrike" cap="none" normalizeH="0" baseline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Arial" charset="0"/>
                </a:rPr>
                <a:t>Ценности    и    идеи</a:t>
              </a:r>
            </a:p>
          </p:txBody>
        </p:sp>
        <p:sp>
          <p:nvSpPr>
            <p:cNvPr id="4" name="_s1032"/>
            <p:cNvSpPr>
              <a:spLocks noChangeArrowheads="1"/>
            </p:cNvSpPr>
            <p:nvPr/>
          </p:nvSpPr>
          <p:spPr bwMode="auto">
            <a:xfrm>
              <a:off x="3489" y="1632"/>
              <a:ext cx="864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5CBF"/>
                </a:gs>
                <a:gs pos="12500">
                  <a:srgbClr val="0087E6"/>
                </a:gs>
                <a:gs pos="37500">
                  <a:srgbClr val="21D6E0"/>
                </a:gs>
                <a:gs pos="50000">
                  <a:srgbClr val="03D4A8"/>
                </a:gs>
                <a:gs pos="62500">
                  <a:srgbClr val="21D6E0"/>
                </a:gs>
                <a:gs pos="87500">
                  <a:srgbClr val="0087E6"/>
                </a:gs>
                <a:gs pos="100000">
                  <a:srgbClr val="005CBF"/>
                </a:gs>
              </a:gsLst>
              <a:lin ang="5400000" scaled="1"/>
            </a:gradFill>
            <a:ln w="19050">
              <a:solidFill>
                <a:srgbClr val="0000CC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Tx/>
                <a:buNone/>
                <a:tabLst/>
              </a:pPr>
              <a:r>
                <a:rPr kumimoji="0" lang="ru-RU" sz="2400" b="1" i="1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charset="0"/>
                  <a:hlinkClick r:id="rId2" action="ppaction://hlinkpres?slideindex=1&amp;slidetitle="/>
                </a:rPr>
                <a:t>общечеловеческие </a:t>
              </a:r>
              <a:endParaRPr kumimoji="1" lang="ru-RU" sz="2400" b="0" i="1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5" name="_s1033"/>
            <p:cNvSpPr>
              <a:spLocks noChangeArrowheads="1"/>
            </p:cNvSpPr>
            <p:nvPr/>
          </p:nvSpPr>
          <p:spPr bwMode="auto">
            <a:xfrm>
              <a:off x="3489" y="2064"/>
              <a:ext cx="864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5CBF"/>
                </a:gs>
                <a:gs pos="12500">
                  <a:srgbClr val="0087E6"/>
                </a:gs>
                <a:gs pos="37500">
                  <a:srgbClr val="21D6E0"/>
                </a:gs>
                <a:gs pos="50000">
                  <a:srgbClr val="03D4A8"/>
                </a:gs>
                <a:gs pos="62500">
                  <a:srgbClr val="21D6E0"/>
                </a:gs>
                <a:gs pos="87500">
                  <a:srgbClr val="0087E6"/>
                </a:gs>
                <a:gs pos="100000">
                  <a:srgbClr val="005CBF"/>
                </a:gs>
              </a:gsLst>
              <a:lin ang="5400000" scaled="1"/>
            </a:gradFill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200" b="1" i="1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charset="0"/>
                </a:rPr>
                <a:t>ценности, отражающие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200" b="1" i="1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charset="0"/>
                  <a:hlinkClick r:id="rId3" action="ppaction://hlinkpres?slideindex=1&amp;slidetitle="/>
                </a:rPr>
                <a:t>культурно-историческую</a:t>
              </a:r>
              <a:endParaRPr kumimoji="0" lang="ru-RU" sz="2200" b="1" i="1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200" b="1" i="1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charset="0"/>
                </a:rPr>
                <a:t> память</a:t>
              </a:r>
            </a:p>
          </p:txBody>
        </p:sp>
        <p:sp>
          <p:nvSpPr>
            <p:cNvPr id="6" name="_s1034"/>
            <p:cNvSpPr>
              <a:spLocks noChangeArrowheads="1"/>
            </p:cNvSpPr>
            <p:nvPr/>
          </p:nvSpPr>
          <p:spPr bwMode="auto">
            <a:xfrm>
              <a:off x="3489" y="2496"/>
              <a:ext cx="864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5CBF"/>
                </a:gs>
                <a:gs pos="12500">
                  <a:srgbClr val="0087E6"/>
                </a:gs>
                <a:gs pos="37500">
                  <a:srgbClr val="21D6E0"/>
                </a:gs>
                <a:gs pos="50000">
                  <a:srgbClr val="03D4A8"/>
                </a:gs>
                <a:gs pos="62500">
                  <a:srgbClr val="21D6E0"/>
                </a:gs>
                <a:gs pos="87500">
                  <a:srgbClr val="0087E6"/>
                </a:gs>
                <a:gs pos="100000">
                  <a:srgbClr val="005CBF"/>
                </a:gs>
              </a:gsLst>
              <a:lin ang="5400000" scaled="1"/>
            </a:gradFill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200" b="1" i="1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charset="0"/>
                  <a:hlinkClick r:id="rId4" action="ppaction://hlinkpres?slideindex=1&amp;slidetitle="/>
                </a:rPr>
                <a:t>личные</a:t>
              </a:r>
              <a:endParaRPr kumimoji="0" lang="ru-RU" sz="2200" b="1" i="1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charset="0"/>
              </a:endParaRPr>
            </a:p>
          </p:txBody>
        </p: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686800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Управление   воспитательной системой   школы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066800"/>
            <a:ext cx="8763000" cy="57912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Первый уровень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    – стратегический, включающий директора, педагогический совет, общешкольный родительский комитет, которые отвечают за стратегическое направление развития школы: ежегодно на заседании педагогического совета в августе утверждается план работы на год, а затем планы работы на каждый месяц в течение года;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Второй уровень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тактический, включающий заместителей директоров по учебной и воспитательной работе, методические объединения классных руководителей и педагогов-организаторов, которые разрабатывают и реализуют тактику развития школы, отвечают за организацию конкретных действий по основным направлениям функционирования школы; планируется работа по основным ключевым делам школы, разрабатываются и утверждаются мероприятия тематических месячников;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 smtClean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686800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Управление   воспитательной системой   школы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066800"/>
            <a:ext cx="8534400" cy="5791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2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Третий уровень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    – оперативный, включающий классных руководителей, учителей предметников, социально-педагогическую и психологическую службы,  классных руководителей по параллелям, которые включают в себя непосредственных исполнителей стратегии и тактики функционирования школы, разрабатывается методическое и другое обеспечение проведения конкретных мероприятий, корректируется план работы;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Четвертый уровень 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- самоуправление – это учащиеся, которые являются конечным звеном в цепочке управления, для которых и должна эффективно функционировать система управления.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6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59925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1447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Критерии и показатели воспитательной работы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43000"/>
            <a:ext cx="85344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200" dirty="0" smtClean="0">
              <a:solidFill>
                <a:srgbClr val="FF9966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Развитость физических качеств учащихся,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потребность в ЗОЖ (состояние здоровья выпускника школы, развитость физических качеств личности)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Удовлетворенность учащихся жизнедеятельностью в школе (комфортность ребенка в школе, эмоционально-психологическое положение ученика в школе)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общешкольного коллектива (состояние эмоционально-психологических отношений в коллективе, развитость самоуправления,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совместной деятельности)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Репутация образовательного учреждения (положительные отзывы об образовательном учреждении, удовлетворенность родителей учебно-воспитательным процессом </a:t>
            </a:r>
          </a:p>
        </p:txBody>
      </p:sp>
    </p:spTree>
    <p:extLst>
      <p:ext uri="{BB962C8B-B14F-4D97-AF65-F5344CB8AC3E}">
        <p14:creationId xmlns:p14="http://schemas.microsoft.com/office/powerpoint/2010/main" val="388777866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2945</TotalTime>
  <Words>1084</Words>
  <Application>Microsoft Office PowerPoint</Application>
  <PresentationFormat>Экран (4:3)</PresentationFormat>
  <Paragraphs>164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Воспитательная система является гуманистической. Она ориентирована: </vt:lpstr>
      <vt:lpstr>Основные ценности и идеи, которые легли в основу воспитания: </vt:lpstr>
      <vt:lpstr>Управление   воспитательной системой   школы</vt:lpstr>
      <vt:lpstr>Управление   воспитательной системой   школы</vt:lpstr>
      <vt:lpstr>Критерии и показатели воспитательной работы </vt:lpstr>
      <vt:lpstr>Развитие личности</vt:lpstr>
      <vt:lpstr>Содержание, методы и формы работы с учащимися</vt:lpstr>
      <vt:lpstr>Задачи:</vt:lpstr>
      <vt:lpstr>Принципы деятельности в самоуправлении</vt:lpstr>
      <vt:lpstr> </vt:lpstr>
      <vt:lpstr>Содержание деятельности </vt:lpstr>
      <vt:lpstr>Ожидаемый результат</vt:lpstr>
      <vt:lpstr>Я В МОЕЙ ОРГАНИЗАЦИИ  Правила принимаются на общем собрании; активно действуют органы самоуправления  на принципах сменяемости, выборности. </vt:lpstr>
      <vt:lpstr>Проблемы:</vt:lpstr>
      <vt:lpstr>Выводы:</vt:lpstr>
      <vt:lpstr>Ожидаемые результаты воспитательной системы </vt:lpstr>
      <vt:lpstr>Активное участие в школьной жизни:</vt:lpstr>
      <vt:lpstr>Выявление лидеров…</vt:lpstr>
      <vt:lpstr>Самоуправление работает</vt:lpstr>
      <vt:lpstr> ВЫВОДЫ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Гульназ</dc:creator>
  <cp:lastModifiedBy>WAM</cp:lastModifiedBy>
  <cp:revision>215</cp:revision>
  <cp:lastPrinted>1601-01-01T00:00:00Z</cp:lastPrinted>
  <dcterms:created xsi:type="dcterms:W3CDTF">1601-01-01T00:00:00Z</dcterms:created>
  <dcterms:modified xsi:type="dcterms:W3CDTF">2022-12-14T17:17:24Z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  <property fmtid="{D5CDD505-2E9C-101B-9397-08002B2CF9AE}" pid="3" name="LCID">
    <vt:i4>1049</vt:i4>
  </property>
</Properties>
</file>